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10287000" cx="18288000"/>
  <p:notesSz cx="6858000" cy="9144000"/>
  <p:embeddedFontLst>
    <p:embeddedFont>
      <p:font typeface="IBM Plex Sans"/>
      <p:bold r:id="rId27"/>
      <p:boldItalic r:id="rId28"/>
    </p:embeddedFont>
    <p:embeddedFont>
      <p:font typeface="Roboto"/>
      <p:bold r:id="rId29"/>
      <p:boldItalic r:id="rId30"/>
    </p:embeddedFont>
    <p:embeddedFont>
      <p:font typeface="Open Sans"/>
      <p:bold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3" roundtripDataSignature="AMtx7mjycHksR+vYa1DornkvoMhWcwfQ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IBMPlexSans-boldItalic.fntdata"/><Relationship Id="rId27" Type="http://schemas.openxmlformats.org/officeDocument/2006/relationships/font" Target="fonts/IBMPlex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bold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d51572e65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3d51572e65c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d51572e65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3d51572e65c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d51572e65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3d51572e65c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d51572e65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3d51572e65c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51572e65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3d51572e65c_0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d51572e65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3d51572e65c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d51572e65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3d51572e65c_0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d51572e65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3d51572e65c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d51572e6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3d51572e65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d51572e65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3d51572e65c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d51572e65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d51572e65c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10.png"/><Relationship Id="rId8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hyperlink" Target="https://www.parana.pr.gov.br/aen/Noticia/Paranacidade-apresenta-uso-alternativo-de-pavimentacao" TargetMode="External"/><Relationship Id="rId6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hyperlink" Target="https://www.parana.pr.gov.br/aen/Noticia/Paranacidade-apresenta-uso-alternativo-de-pavimentacao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hyperlink" Target="https://youtu.be/JW0L9Z6CPWE?si=dTbQYPQirV2Ra7xO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7.png"/><Relationship Id="rId10" Type="http://schemas.openxmlformats.org/officeDocument/2006/relationships/image" Target="../media/image2.jpg"/><Relationship Id="rId9" Type="http://schemas.openxmlformats.org/officeDocument/2006/relationships/hyperlink" Target="https://www.linkedin.com/in/salem-ibrahim-39978ba1/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hyperlink" Target="https://www.linkedin.com/in/salem-ibrahim-39978ba1/?skipRedirect=true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10.png"/><Relationship Id="rId8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3.jpg"/><Relationship Id="rId10" Type="http://schemas.openxmlformats.org/officeDocument/2006/relationships/image" Target="../media/image6.png"/><Relationship Id="rId9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-17238" l="-4982" r="-1512" t="-2475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-1595922" y="-820404"/>
            <a:ext cx="19642953" cy="1327461"/>
          </a:xfrm>
          <a:custGeom>
            <a:rect b="b" l="l" r="r" t="t"/>
            <a:pathLst>
              <a:path extrusionOk="0" h="1327461" w="19642953">
                <a:moveTo>
                  <a:pt x="0" y="0"/>
                </a:moveTo>
                <a:lnTo>
                  <a:pt x="19642953" y="0"/>
                </a:lnTo>
                <a:lnTo>
                  <a:pt x="19642953" y="1327461"/>
                </a:lnTo>
                <a:lnTo>
                  <a:pt x="0" y="1327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617" l="0" r="-2918" t="-6212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047692" y="920732"/>
            <a:ext cx="6713903" cy="3322508"/>
          </a:xfrm>
          <a:custGeom>
            <a:rect b="b" l="l" r="r" t="t"/>
            <a:pathLst>
              <a:path extrusionOk="0" h="3322508" w="6713903">
                <a:moveTo>
                  <a:pt x="0" y="0"/>
                </a:moveTo>
                <a:lnTo>
                  <a:pt x="6713903" y="0"/>
                </a:lnTo>
                <a:lnTo>
                  <a:pt x="6713903" y="3322508"/>
                </a:lnTo>
                <a:lnTo>
                  <a:pt x="0" y="3322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5011874" y="8857006"/>
            <a:ext cx="4132126" cy="1273422"/>
          </a:xfrm>
          <a:custGeom>
            <a:rect b="b" l="l" r="r" t="t"/>
            <a:pathLst>
              <a:path extrusionOk="0" h="1273422" w="4132126">
                <a:moveTo>
                  <a:pt x="0" y="0"/>
                </a:moveTo>
                <a:lnTo>
                  <a:pt x="4132126" y="0"/>
                </a:lnTo>
                <a:lnTo>
                  <a:pt x="4132126" y="1273423"/>
                </a:lnTo>
                <a:lnTo>
                  <a:pt x="0" y="1273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/>
          <p:nvPr/>
        </p:nvSpPr>
        <p:spPr>
          <a:xfrm rot="-3281548">
            <a:off x="5875615" y="5058399"/>
            <a:ext cx="14296662" cy="254564"/>
          </a:xfrm>
          <a:custGeom>
            <a:rect b="b" l="l" r="r" t="t"/>
            <a:pathLst>
              <a:path extrusionOk="0" h="254564" w="14296662">
                <a:moveTo>
                  <a:pt x="0" y="0"/>
                </a:moveTo>
                <a:lnTo>
                  <a:pt x="14296662" y="0"/>
                </a:lnTo>
                <a:lnTo>
                  <a:pt x="14296662" y="254564"/>
                </a:lnTo>
                <a:lnTo>
                  <a:pt x="0" y="254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03583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 rot="-25342">
            <a:off x="8650069" y="-1342936"/>
            <a:ext cx="16013984" cy="17312567"/>
          </a:xfrm>
          <a:custGeom>
            <a:rect b="b" l="l" r="r" t="t"/>
            <a:pathLst>
              <a:path extrusionOk="0" h="2570126" w="2377346">
                <a:moveTo>
                  <a:pt x="1280437" y="0"/>
                </a:moveTo>
                <a:lnTo>
                  <a:pt x="2377347" y="788210"/>
                </a:lnTo>
                <a:lnTo>
                  <a:pt x="1096909" y="2570127"/>
                </a:lnTo>
                <a:lnTo>
                  <a:pt x="0" y="1781917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084" l="-54397" r="-9627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300185" y="4519465"/>
            <a:ext cx="11044216" cy="11816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47">
                <a:solidFill>
                  <a:srgbClr val="6E140A"/>
                </a:solidFill>
                <a:latin typeface="IBM Plex Sans"/>
                <a:ea typeface="IBM Plex Sans"/>
                <a:cs typeface="IBM Plex Sans"/>
                <a:sym typeface="IBM Plex Sans"/>
              </a:rPr>
              <a:t>CAPTAÇÃO DE RECURSOS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1300185" y="5866406"/>
            <a:ext cx="9035987" cy="573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44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COM PROJETOS DE ENGENHARIA</a:t>
            </a:r>
            <a:endParaRPr/>
          </a:p>
        </p:txBody>
      </p:sp>
      <p:sp>
        <p:nvSpPr>
          <p:cNvPr id="92" name="Google Shape;92;p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/>
          <p:nvPr/>
        </p:nvSpPr>
        <p:spPr>
          <a:xfrm>
            <a:off x="0" y="-189150"/>
            <a:ext cx="18288000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 COMO PRODUZIR PROJETOS DE ENGENHARIA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 txBox="1"/>
          <p:nvPr/>
        </p:nvSpPr>
        <p:spPr>
          <a:xfrm>
            <a:off x="482265" y="1250675"/>
            <a:ext cx="11746308" cy="5983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6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64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EQUIPE MUNICIPAL</a:t>
            </a:r>
            <a:endParaRPr/>
          </a:p>
        </p:txBody>
      </p:sp>
      <p:sp>
        <p:nvSpPr>
          <p:cNvPr id="189" name="Google Shape;189;p8"/>
          <p:cNvSpPr txBox="1"/>
          <p:nvPr/>
        </p:nvSpPr>
        <p:spPr>
          <a:xfrm>
            <a:off x="2815067" y="2357506"/>
            <a:ext cx="12657900" cy="44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129"/>
              <a:buFont typeface="Arial"/>
              <a:buChar char="•"/>
            </a:pPr>
            <a:r>
              <a:rPr lang="en-US" sz="3129">
                <a:solidFill>
                  <a:srgbClr val="0070C0"/>
                </a:solidFill>
                <a:latin typeface="IBM Plex Sans"/>
                <a:ea typeface="IBM Plex Sans"/>
                <a:cs typeface="IBM Plex Sans"/>
                <a:sym typeface="IBM Plex Sans"/>
              </a:rPr>
              <a:t>OBJETIVOS POLÍTICO-ADMINISTRATIVOS;</a:t>
            </a:r>
            <a:endParaRPr sz="1600"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29">
              <a:solidFill>
                <a:srgbClr val="0070C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699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129"/>
              <a:buFont typeface="Arial"/>
              <a:buChar char="•"/>
            </a:pPr>
            <a:r>
              <a:rPr lang="en-US" sz="3129">
                <a:solidFill>
                  <a:srgbClr val="0070C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Profissionais de Engenharia e Arquitetura e Urbanismo;</a:t>
            </a:r>
            <a:endParaRPr sz="1600"/>
          </a:p>
          <a:p>
            <a:pPr indent="-4699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129"/>
              <a:buFont typeface="Arial"/>
              <a:buChar char="•"/>
            </a:pPr>
            <a:r>
              <a:rPr lang="en-US" sz="3129">
                <a:solidFill>
                  <a:srgbClr val="0070C0"/>
                </a:solidFill>
                <a:latin typeface="IBM Plex Sans"/>
                <a:ea typeface="IBM Plex Sans"/>
                <a:cs typeface="IBM Plex Sans"/>
                <a:sym typeface="IBM Plex Sans"/>
              </a:rPr>
              <a:t>Hardwares e Softwares;</a:t>
            </a:r>
            <a:endParaRPr sz="1600"/>
          </a:p>
          <a:p>
            <a:pPr indent="-271209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29"/>
              <a:buFont typeface="Arial"/>
              <a:buNone/>
            </a:pPr>
            <a:r>
              <a:t/>
            </a:r>
            <a:endParaRPr sz="3129">
              <a:solidFill>
                <a:srgbClr val="0070C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699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129"/>
              <a:buFont typeface="Arial"/>
              <a:buChar char="•"/>
            </a:pPr>
            <a:r>
              <a:rPr lang="en-US" sz="3129">
                <a:solidFill>
                  <a:srgbClr val="0070C0"/>
                </a:solidFill>
                <a:latin typeface="IBM Plex Sans"/>
                <a:ea typeface="IBM Plex Sans"/>
                <a:cs typeface="IBM Plex Sans"/>
                <a:sym typeface="IBM Plex Sans"/>
              </a:rPr>
              <a:t>RESPEITO E MOTIVAÇÃO!</a:t>
            </a:r>
            <a:endParaRPr sz="1600"/>
          </a:p>
          <a:p>
            <a:pPr indent="-271209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29"/>
              <a:buFont typeface="Arial"/>
              <a:buNone/>
            </a:pPr>
            <a:r>
              <a:t/>
            </a:r>
            <a:endParaRPr sz="2929">
              <a:solidFill>
                <a:srgbClr val="1D1D1B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482264" y="7080995"/>
            <a:ext cx="16205400" cy="11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Atenção: a elaboração do escopo do projeto é atividade conjunta entre as áreas técnicas e as áreas politico-administrativas.</a:t>
            </a:r>
            <a:endParaRPr/>
          </a:p>
        </p:txBody>
      </p:sp>
      <p:sp>
        <p:nvSpPr>
          <p:cNvPr id="191" name="Google Shape;191;p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d51572e65c_0_61"/>
          <p:cNvSpPr/>
          <p:nvPr/>
        </p:nvSpPr>
        <p:spPr>
          <a:xfrm>
            <a:off x="0" y="-189150"/>
            <a:ext cx="18288147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 COMO PRODUZIR PROJETOS DE ENGENHARIA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3d51572e65c_0_61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3d51572e65c_0_61"/>
          <p:cNvSpPr txBox="1"/>
          <p:nvPr/>
        </p:nvSpPr>
        <p:spPr>
          <a:xfrm>
            <a:off x="482265" y="1250675"/>
            <a:ext cx="117462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6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64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EQUIPE MUNICIPAL</a:t>
            </a:r>
            <a:endParaRPr/>
          </a:p>
        </p:txBody>
      </p:sp>
      <p:sp>
        <p:nvSpPr>
          <p:cNvPr id="199" name="Google Shape;199;g3d51572e65c_0_61"/>
          <p:cNvSpPr txBox="1"/>
          <p:nvPr/>
        </p:nvSpPr>
        <p:spPr>
          <a:xfrm>
            <a:off x="1041289" y="3177582"/>
            <a:ext cx="16205400" cy="11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CONHECER AS REGRAS DE CADA MODALIDADE DA LINHA DE CŔEDITO / TRANSFERÊNCIA</a:t>
            </a:r>
            <a:endParaRPr/>
          </a:p>
        </p:txBody>
      </p:sp>
      <p:sp>
        <p:nvSpPr>
          <p:cNvPr id="200" name="Google Shape;200;g3d51572e65c_0_6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d51572e65c_0_8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-17231" l="-4979" r="-1510" t="-2476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3d51572e65c_0_80"/>
          <p:cNvSpPr/>
          <p:nvPr/>
        </p:nvSpPr>
        <p:spPr>
          <a:xfrm>
            <a:off x="0" y="-189150"/>
            <a:ext cx="18709102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b="0" i="0" lang="en-US" sz="3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COMO </a:t>
            </a: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EXECUTAR OS RECURSOS CAPTADOS</a:t>
            </a:r>
            <a:endParaRPr/>
          </a:p>
        </p:txBody>
      </p:sp>
      <p:sp>
        <p:nvSpPr>
          <p:cNvPr id="207" name="Google Shape;207;g3d51572e65c_0_80"/>
          <p:cNvSpPr/>
          <p:nvPr/>
        </p:nvSpPr>
        <p:spPr>
          <a:xfrm>
            <a:off x="2058449" y="1498859"/>
            <a:ext cx="14173436" cy="7290482"/>
          </a:xfrm>
          <a:custGeom>
            <a:rect b="b" l="l" r="r" t="t"/>
            <a:pathLst>
              <a:path extrusionOk="0" h="1919811" w="3732307">
                <a:moveTo>
                  <a:pt x="27862" y="0"/>
                </a:moveTo>
                <a:lnTo>
                  <a:pt x="3704445" y="0"/>
                </a:lnTo>
                <a:cubicBezTo>
                  <a:pt x="3719833" y="0"/>
                  <a:pt x="3732307" y="12474"/>
                  <a:pt x="3732307" y="27862"/>
                </a:cubicBezTo>
                <a:lnTo>
                  <a:pt x="3732307" y="1891949"/>
                </a:lnTo>
                <a:cubicBezTo>
                  <a:pt x="3732307" y="1907337"/>
                  <a:pt x="3719833" y="1919811"/>
                  <a:pt x="3704445" y="1919811"/>
                </a:cubicBezTo>
                <a:lnTo>
                  <a:pt x="27862" y="1919811"/>
                </a:lnTo>
                <a:cubicBezTo>
                  <a:pt x="12474" y="1919811"/>
                  <a:pt x="0" y="1907337"/>
                  <a:pt x="0" y="1891949"/>
                </a:cubicBezTo>
                <a:lnTo>
                  <a:pt x="0" y="27862"/>
                </a:lnTo>
                <a:cubicBezTo>
                  <a:pt x="0" y="12474"/>
                  <a:pt x="12474" y="0"/>
                  <a:pt x="27862" y="0"/>
                </a:cubicBezTo>
                <a:close/>
              </a:path>
            </a:pathLst>
          </a:custGeom>
          <a:gradFill>
            <a:gsLst>
              <a:gs pos="0">
                <a:srgbClr val="6E140A"/>
              </a:gs>
              <a:gs pos="100000">
                <a:srgbClr val="B28A4C"/>
              </a:gs>
            </a:gsLst>
            <a:lin ang="2700006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PROJETOS</a:t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45720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Char char="●"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ÃO PULAR A FASE DE PROJETO DEDICANDO O TEMPO E EMPREGANDO A ENERGIA NECESSÁRIA;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45720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Char char="●"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PROJETO NÃO SERÁ, E NEM DEVE SER, PERFEITO: 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TEMPO PARA O PROJETO PERFEITO É INFINITO!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3d51572e65c_0_80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3d51572e65c_0_8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d51572e65c_0_8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-17231" l="-4979" r="-1510" t="-2476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3d51572e65c_0_88"/>
          <p:cNvSpPr/>
          <p:nvPr/>
        </p:nvSpPr>
        <p:spPr>
          <a:xfrm>
            <a:off x="0" y="-189150"/>
            <a:ext cx="18709102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b="0" i="0" lang="en-US" sz="3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COMO </a:t>
            </a: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EXECUTAR OS RECURSOS CAPTADOS</a:t>
            </a:r>
            <a:endParaRPr/>
          </a:p>
        </p:txBody>
      </p:sp>
      <p:sp>
        <p:nvSpPr>
          <p:cNvPr id="216" name="Google Shape;216;g3d51572e65c_0_88"/>
          <p:cNvSpPr/>
          <p:nvPr/>
        </p:nvSpPr>
        <p:spPr>
          <a:xfrm>
            <a:off x="2058449" y="1498859"/>
            <a:ext cx="14173436" cy="7290482"/>
          </a:xfrm>
          <a:custGeom>
            <a:rect b="b" l="l" r="r" t="t"/>
            <a:pathLst>
              <a:path extrusionOk="0" h="1919811" w="3732307">
                <a:moveTo>
                  <a:pt x="27862" y="0"/>
                </a:moveTo>
                <a:lnTo>
                  <a:pt x="3704445" y="0"/>
                </a:lnTo>
                <a:cubicBezTo>
                  <a:pt x="3719833" y="0"/>
                  <a:pt x="3732307" y="12474"/>
                  <a:pt x="3732307" y="27862"/>
                </a:cubicBezTo>
                <a:lnTo>
                  <a:pt x="3732307" y="1891949"/>
                </a:lnTo>
                <a:cubicBezTo>
                  <a:pt x="3732307" y="1907337"/>
                  <a:pt x="3719833" y="1919811"/>
                  <a:pt x="3704445" y="1919811"/>
                </a:cubicBezTo>
                <a:lnTo>
                  <a:pt x="27862" y="1919811"/>
                </a:lnTo>
                <a:cubicBezTo>
                  <a:pt x="12474" y="1919811"/>
                  <a:pt x="0" y="1907337"/>
                  <a:pt x="0" y="1891949"/>
                </a:cubicBezTo>
                <a:lnTo>
                  <a:pt x="0" y="27862"/>
                </a:lnTo>
                <a:cubicBezTo>
                  <a:pt x="0" y="12474"/>
                  <a:pt x="12474" y="0"/>
                  <a:pt x="27862" y="0"/>
                </a:cubicBezTo>
                <a:close/>
              </a:path>
            </a:pathLst>
          </a:custGeom>
          <a:gradFill>
            <a:gsLst>
              <a:gs pos="0">
                <a:srgbClr val="6E140A"/>
              </a:gs>
              <a:gs pos="100000">
                <a:srgbClr val="B28A4C"/>
              </a:gs>
            </a:gsLst>
            <a:lin ang="2700006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OBRAS LICITADAS</a:t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Char char="●"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CRITÉRIOS DE SELEÇÃO COMPATÍVEIS COM O OBJETO.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FISCALIZAÇÃO</a:t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45720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Char char="●"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NUNCA ATRAPALHAR;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45720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Char char="●"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QUANDO PUDER, AJUDAR;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45720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Char char="●"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SEMPRE COBRAR AS ESPECIFICAÇÕES E O PRAZO!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3d51572e65c_0_88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3d51572e65c_0_8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51572e65c_0_9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-17231" l="-4979" r="-1510" t="-2476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3d51572e65c_0_96"/>
          <p:cNvSpPr/>
          <p:nvPr/>
        </p:nvSpPr>
        <p:spPr>
          <a:xfrm>
            <a:off x="0" y="-189150"/>
            <a:ext cx="18709102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b="0" i="0" lang="en-US" sz="3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COMO </a:t>
            </a: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EXECUTAR OS RECURSOS CAPTADOS</a:t>
            </a:r>
            <a:endParaRPr/>
          </a:p>
        </p:txBody>
      </p:sp>
      <p:sp>
        <p:nvSpPr>
          <p:cNvPr id="225" name="Google Shape;225;g3d51572e65c_0_96"/>
          <p:cNvSpPr/>
          <p:nvPr/>
        </p:nvSpPr>
        <p:spPr>
          <a:xfrm>
            <a:off x="2058449" y="1498859"/>
            <a:ext cx="14173436" cy="7290482"/>
          </a:xfrm>
          <a:custGeom>
            <a:rect b="b" l="l" r="r" t="t"/>
            <a:pathLst>
              <a:path extrusionOk="0" h="1919811" w="3732307">
                <a:moveTo>
                  <a:pt x="27862" y="0"/>
                </a:moveTo>
                <a:lnTo>
                  <a:pt x="3704445" y="0"/>
                </a:lnTo>
                <a:cubicBezTo>
                  <a:pt x="3719833" y="0"/>
                  <a:pt x="3732307" y="12474"/>
                  <a:pt x="3732307" y="27862"/>
                </a:cubicBezTo>
                <a:lnTo>
                  <a:pt x="3732307" y="1891949"/>
                </a:lnTo>
                <a:cubicBezTo>
                  <a:pt x="3732307" y="1907337"/>
                  <a:pt x="3719833" y="1919811"/>
                  <a:pt x="3704445" y="1919811"/>
                </a:cubicBezTo>
                <a:lnTo>
                  <a:pt x="27862" y="1919811"/>
                </a:lnTo>
                <a:cubicBezTo>
                  <a:pt x="12474" y="1919811"/>
                  <a:pt x="0" y="1907337"/>
                  <a:pt x="0" y="1891949"/>
                </a:cubicBezTo>
                <a:lnTo>
                  <a:pt x="0" y="27862"/>
                </a:lnTo>
                <a:cubicBezTo>
                  <a:pt x="0" y="12474"/>
                  <a:pt x="12474" y="0"/>
                  <a:pt x="27862" y="0"/>
                </a:cubicBezTo>
                <a:close/>
              </a:path>
            </a:pathLst>
          </a:custGeom>
          <a:gradFill>
            <a:gsLst>
              <a:gs pos="0">
                <a:srgbClr val="6E140A"/>
              </a:gs>
              <a:gs pos="100000">
                <a:srgbClr val="B28A4C"/>
              </a:gs>
            </a:gsLst>
            <a:lin ang="2700006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OBRA PARADA: </a:t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45720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Char char="●"/>
            </a:pP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CONVERSÃO DE UM TRUNFO POLÍTICO EM ÔNUS! </a:t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000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OBRA SEM FUNCIONALIDADE: </a:t>
            </a:r>
            <a:endParaRPr b="1" sz="400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000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826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Char char="●"/>
            </a:pP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RESPONSABILIZAÇÃO!</a:t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3d51572e65c_0_96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3d51572e65c_0_9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d51572e65c_0_10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-17231" l="-4979" r="-1510" t="-2476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3d51572e65c_0_104"/>
          <p:cNvSpPr/>
          <p:nvPr/>
        </p:nvSpPr>
        <p:spPr>
          <a:xfrm>
            <a:off x="0" y="-189150"/>
            <a:ext cx="18709102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b="0" i="0" lang="en-US" sz="3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COMO </a:t>
            </a: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EXECUTAR OS RECURSOS CAPTADOS</a:t>
            </a:r>
            <a:endParaRPr/>
          </a:p>
        </p:txBody>
      </p:sp>
      <p:sp>
        <p:nvSpPr>
          <p:cNvPr id="234" name="Google Shape;234;g3d51572e65c_0_104"/>
          <p:cNvSpPr/>
          <p:nvPr/>
        </p:nvSpPr>
        <p:spPr>
          <a:xfrm>
            <a:off x="2058449" y="1498859"/>
            <a:ext cx="14173436" cy="7290482"/>
          </a:xfrm>
          <a:custGeom>
            <a:rect b="b" l="l" r="r" t="t"/>
            <a:pathLst>
              <a:path extrusionOk="0" h="1919811" w="3732307">
                <a:moveTo>
                  <a:pt x="27862" y="0"/>
                </a:moveTo>
                <a:lnTo>
                  <a:pt x="3704445" y="0"/>
                </a:lnTo>
                <a:cubicBezTo>
                  <a:pt x="3719833" y="0"/>
                  <a:pt x="3732307" y="12474"/>
                  <a:pt x="3732307" y="27862"/>
                </a:cubicBezTo>
                <a:lnTo>
                  <a:pt x="3732307" y="1891949"/>
                </a:lnTo>
                <a:cubicBezTo>
                  <a:pt x="3732307" y="1907337"/>
                  <a:pt x="3719833" y="1919811"/>
                  <a:pt x="3704445" y="1919811"/>
                </a:cubicBezTo>
                <a:lnTo>
                  <a:pt x="27862" y="1919811"/>
                </a:lnTo>
                <a:cubicBezTo>
                  <a:pt x="12474" y="1919811"/>
                  <a:pt x="0" y="1907337"/>
                  <a:pt x="0" y="1891949"/>
                </a:cubicBezTo>
                <a:lnTo>
                  <a:pt x="0" y="27862"/>
                </a:lnTo>
                <a:cubicBezTo>
                  <a:pt x="0" y="12474"/>
                  <a:pt x="12474" y="0"/>
                  <a:pt x="27862" y="0"/>
                </a:cubicBezTo>
                <a:close/>
              </a:path>
            </a:pathLst>
          </a:custGeom>
          <a:gradFill>
            <a:gsLst>
              <a:gs pos="0">
                <a:srgbClr val="6E140A"/>
              </a:gs>
              <a:gs pos="100000">
                <a:srgbClr val="B28A4C"/>
              </a:gs>
            </a:gsLst>
            <a:lin ang="2700006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PRESTAÇÃO DE CONTAS!</a:t>
            </a:r>
            <a:endParaRPr b="1" sz="58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3d51572e65c_0_104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3d51572e65c_0_10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d51572e65c_0_23"/>
          <p:cNvSpPr/>
          <p:nvPr/>
        </p:nvSpPr>
        <p:spPr>
          <a:xfrm>
            <a:off x="0" y="-189150"/>
            <a:ext cx="18288147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EXEMPLOS DE INOVAÇÃO E CAPTAÇÃO DE RECURSOS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3d51572e65c_0_23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3d51572e65c_0_23"/>
          <p:cNvSpPr txBox="1"/>
          <p:nvPr/>
        </p:nvSpPr>
        <p:spPr>
          <a:xfrm>
            <a:off x="1202175" y="2834250"/>
            <a:ext cx="14776800" cy="54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INOVAÇÃO:</a:t>
            </a:r>
            <a:endParaRPr b="1" sz="7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FAZER DE FORMA NOVA!</a:t>
            </a:r>
            <a:endParaRPr b="1" sz="4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3d51572e65c_0_2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d51572e65c_0_120"/>
          <p:cNvSpPr/>
          <p:nvPr/>
        </p:nvSpPr>
        <p:spPr>
          <a:xfrm>
            <a:off x="0" y="-189150"/>
            <a:ext cx="18288147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EXEMPLOS DE INOVAÇÃO E CAPTAÇÃO DE RECURSOS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3d51572e65c_0_120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3d51572e65c_0_120"/>
          <p:cNvSpPr txBox="1"/>
          <p:nvPr/>
        </p:nvSpPr>
        <p:spPr>
          <a:xfrm>
            <a:off x="1224850" y="1019975"/>
            <a:ext cx="147768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PIRAQUARA E PARANACIDADE PAVER PERMEÁVEL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g3d51572e65c_0_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9800" y="1753775"/>
            <a:ext cx="11228677" cy="781840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d51572e65c_0_1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d51572e65c_0_10"/>
          <p:cNvSpPr/>
          <p:nvPr/>
        </p:nvSpPr>
        <p:spPr>
          <a:xfrm>
            <a:off x="0" y="-189150"/>
            <a:ext cx="18288147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EXEMPLOS DE INOVAÇÃO E CAPTAÇÃO DE RECURSOS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3d51572e65c_0_10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g3d51572e65c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3425" y="1753775"/>
            <a:ext cx="11878226" cy="745871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3d51572e65c_0_10"/>
          <p:cNvSpPr txBox="1"/>
          <p:nvPr/>
        </p:nvSpPr>
        <p:spPr>
          <a:xfrm>
            <a:off x="1224850" y="1019975"/>
            <a:ext cx="147768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PIRAQUARA E PARANACIDADE PAVER PERMEÁVEL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3d51572e65c_0_1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d51572e65c_0_0"/>
          <p:cNvSpPr/>
          <p:nvPr/>
        </p:nvSpPr>
        <p:spPr>
          <a:xfrm>
            <a:off x="0" y="-189150"/>
            <a:ext cx="18288147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	1. ALGUMAS LINHAS DISPONÍVEIS PARA CAPTAÇÃO DE RECURSOS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3d51572e65c_0_0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3d51572e65c_0_0"/>
          <p:cNvSpPr txBox="1"/>
          <p:nvPr/>
        </p:nvSpPr>
        <p:spPr>
          <a:xfrm>
            <a:off x="939940" y="6568550"/>
            <a:ext cx="117462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6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64">
                <a:solidFill>
                  <a:srgbClr val="1D1D1B"/>
                </a:solidFill>
                <a:latin typeface="Roboto"/>
                <a:ea typeface="Roboto"/>
                <a:cs typeface="Roboto"/>
                <a:sym typeface="Roboto"/>
              </a:rPr>
              <a:t>PARCERIA PÚBLICO PRIVADA</a:t>
            </a:r>
            <a:endParaRPr/>
          </a:p>
        </p:txBody>
      </p:sp>
      <p:sp>
        <p:nvSpPr>
          <p:cNvPr id="270" name="Google Shape;270;g3d51572e65c_0_0"/>
          <p:cNvSpPr txBox="1"/>
          <p:nvPr/>
        </p:nvSpPr>
        <p:spPr>
          <a:xfrm>
            <a:off x="1899375" y="7890250"/>
            <a:ext cx="14489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HOSPITAL MUNICIPAL PAPA FRANCISCO - PINHAIS-PR</a:t>
            </a:r>
            <a:endParaRPr/>
          </a:p>
        </p:txBody>
      </p:sp>
      <p:sp>
        <p:nvSpPr>
          <p:cNvPr id="271" name="Google Shape;271;g3d51572e65c_0_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-17238" l="-4982" r="-1512" t="-2475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-1120598" y="9998425"/>
            <a:ext cx="19642953" cy="1327461"/>
          </a:xfrm>
          <a:custGeom>
            <a:rect b="b" l="l" r="r" t="t"/>
            <a:pathLst>
              <a:path extrusionOk="0" h="1327461" w="19642953">
                <a:moveTo>
                  <a:pt x="0" y="0"/>
                </a:moveTo>
                <a:lnTo>
                  <a:pt x="19642953" y="0"/>
                </a:lnTo>
                <a:lnTo>
                  <a:pt x="19642953" y="1327461"/>
                </a:lnTo>
                <a:lnTo>
                  <a:pt x="0" y="1327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617" l="0" r="-2918" t="-6212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5199887" y="1028700"/>
            <a:ext cx="2567059" cy="1270360"/>
          </a:xfrm>
          <a:custGeom>
            <a:rect b="b" l="l" r="r" t="t"/>
            <a:pathLst>
              <a:path extrusionOk="0" h="1270360" w="2567059">
                <a:moveTo>
                  <a:pt x="0" y="0"/>
                </a:moveTo>
                <a:lnTo>
                  <a:pt x="2567059" y="0"/>
                </a:lnTo>
                <a:lnTo>
                  <a:pt x="2567059" y="1270360"/>
                </a:lnTo>
                <a:lnTo>
                  <a:pt x="0" y="1270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0" y="0"/>
            <a:ext cx="18709102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5199887" y="9038020"/>
            <a:ext cx="2780850" cy="856991"/>
          </a:xfrm>
          <a:custGeom>
            <a:rect b="b" l="l" r="r" t="t"/>
            <a:pathLst>
              <a:path extrusionOk="0" h="856991" w="2780850">
                <a:moveTo>
                  <a:pt x="0" y="0"/>
                </a:moveTo>
                <a:lnTo>
                  <a:pt x="2780849" y="0"/>
                </a:lnTo>
                <a:lnTo>
                  <a:pt x="2780849" y="856991"/>
                </a:lnTo>
                <a:lnTo>
                  <a:pt x="0" y="856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1397000" y="7747831"/>
            <a:ext cx="39687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18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SALEM IBRAHIM</a:t>
            </a:r>
            <a:endParaRPr sz="1900"/>
          </a:p>
        </p:txBody>
      </p:sp>
      <p:sp>
        <p:nvSpPr>
          <p:cNvPr id="103" name="Google Shape;103;p2"/>
          <p:cNvSpPr txBox="1"/>
          <p:nvPr/>
        </p:nvSpPr>
        <p:spPr>
          <a:xfrm>
            <a:off x="6891424" y="2536900"/>
            <a:ext cx="10367700" cy="5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3">
              <a:solidFill>
                <a:srgbClr val="1D1D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Engenheiro Civil com 10 anos de carreira, trabalhando com gestão de projetos e em equipes de engenharia e arquitetura, a fim de projetar, orçar e fiscalizar obras, especialmente obras públicas. </a:t>
            </a:r>
            <a:endParaRPr sz="2600">
              <a:solidFill>
                <a:srgbClr val="1D1D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Foco em parcerias e captação de recursos. Participação direta ou indireta em aproximadamente 0,5 bilhão de reais captados ou aptos para captação.</a:t>
            </a:r>
            <a:endParaRPr sz="2600">
              <a:solidFill>
                <a:srgbClr val="1D1D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353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8"/>
              </a:rPr>
              <a:t>Linkedin Salem Ibrahim</a:t>
            </a:r>
            <a:endParaRPr sz="2600">
              <a:solidFill>
                <a:srgbClr val="1D1D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3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https://www.linkedin.com/in/salem-ibrahim-39978ba1/</a:t>
            </a:r>
            <a:endParaRPr sz="2353">
              <a:solidFill>
                <a:srgbClr val="1D1D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3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Contato: (41) 99647-7523.</a:t>
            </a:r>
            <a:endParaRPr sz="2353">
              <a:solidFill>
                <a:srgbClr val="1D1D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just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963300" y="8664230"/>
            <a:ext cx="49992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Engenheiro Civil PARANACIDADE</a:t>
            </a:r>
            <a:endParaRPr sz="2200"/>
          </a:p>
        </p:txBody>
      </p:sp>
      <p:pic>
        <p:nvPicPr>
          <p:cNvPr id="105" name="Google Shape;105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27488" y="1522113"/>
            <a:ext cx="4270824" cy="572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-17238" l="-4982" r="-1512" t="-2475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0" y="-189150"/>
            <a:ext cx="18709102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6. ENCERRAMENTO</a:t>
            </a:r>
            <a:endParaRPr/>
          </a:p>
          <a:p>
            <a:pPr indent="0" lvl="1" marL="259523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9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0" name="Google Shape;280;p9"/>
          <p:cNvSpPr/>
          <p:nvPr/>
        </p:nvSpPr>
        <p:spPr>
          <a:xfrm>
            <a:off x="2058399" y="1476184"/>
            <a:ext cx="14171196" cy="7289330"/>
          </a:xfrm>
          <a:custGeom>
            <a:rect b="b" l="l" r="r" t="t"/>
            <a:pathLst>
              <a:path extrusionOk="0" h="1919811" w="3732307">
                <a:moveTo>
                  <a:pt x="27862" y="0"/>
                </a:moveTo>
                <a:lnTo>
                  <a:pt x="3704445" y="0"/>
                </a:lnTo>
                <a:cubicBezTo>
                  <a:pt x="3719833" y="0"/>
                  <a:pt x="3732307" y="12474"/>
                  <a:pt x="3732307" y="27862"/>
                </a:cubicBezTo>
                <a:lnTo>
                  <a:pt x="3732307" y="1891949"/>
                </a:lnTo>
                <a:cubicBezTo>
                  <a:pt x="3732307" y="1907337"/>
                  <a:pt x="3719833" y="1919811"/>
                  <a:pt x="3704445" y="1919811"/>
                </a:cubicBezTo>
                <a:lnTo>
                  <a:pt x="27862" y="1919811"/>
                </a:lnTo>
                <a:cubicBezTo>
                  <a:pt x="12474" y="1919811"/>
                  <a:pt x="0" y="1907337"/>
                  <a:pt x="0" y="1891949"/>
                </a:cubicBezTo>
                <a:lnTo>
                  <a:pt x="0" y="27862"/>
                </a:lnTo>
                <a:cubicBezTo>
                  <a:pt x="0" y="12474"/>
                  <a:pt x="12474" y="0"/>
                  <a:pt x="27862" y="0"/>
                </a:cubicBezTo>
                <a:close/>
              </a:path>
            </a:pathLst>
          </a:custGeom>
          <a:gradFill>
            <a:gsLst>
              <a:gs pos="0">
                <a:srgbClr val="6E140A"/>
              </a:gs>
              <a:gs pos="100000">
                <a:srgbClr val="B28A4C"/>
              </a:gs>
            </a:gsLst>
            <a:lin ang="2700006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OBRIGADO!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-17238" l="-4982" r="-1512" t="-2475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2"/>
          <p:cNvSpPr/>
          <p:nvPr/>
        </p:nvSpPr>
        <p:spPr>
          <a:xfrm>
            <a:off x="-1595922" y="-820404"/>
            <a:ext cx="19642953" cy="1327461"/>
          </a:xfrm>
          <a:custGeom>
            <a:rect b="b" l="l" r="r" t="t"/>
            <a:pathLst>
              <a:path extrusionOk="0" h="1327461" w="19642953">
                <a:moveTo>
                  <a:pt x="0" y="0"/>
                </a:moveTo>
                <a:lnTo>
                  <a:pt x="19642953" y="0"/>
                </a:lnTo>
                <a:lnTo>
                  <a:pt x="19642953" y="1327461"/>
                </a:lnTo>
                <a:lnTo>
                  <a:pt x="0" y="1327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617" l="0" r="-2918" t="-6212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2"/>
          <p:cNvSpPr/>
          <p:nvPr/>
        </p:nvSpPr>
        <p:spPr>
          <a:xfrm>
            <a:off x="1028700" y="2935289"/>
            <a:ext cx="8164507" cy="4040367"/>
          </a:xfrm>
          <a:custGeom>
            <a:rect b="b" l="l" r="r" t="t"/>
            <a:pathLst>
              <a:path extrusionOk="0" h="4040367" w="8164507">
                <a:moveTo>
                  <a:pt x="0" y="0"/>
                </a:moveTo>
                <a:lnTo>
                  <a:pt x="8164507" y="0"/>
                </a:lnTo>
                <a:lnTo>
                  <a:pt x="8164507" y="4040368"/>
                </a:lnTo>
                <a:lnTo>
                  <a:pt x="0" y="4040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2"/>
          <p:cNvSpPr/>
          <p:nvPr/>
        </p:nvSpPr>
        <p:spPr>
          <a:xfrm>
            <a:off x="5011874" y="8857006"/>
            <a:ext cx="4132126" cy="1273422"/>
          </a:xfrm>
          <a:custGeom>
            <a:rect b="b" l="l" r="r" t="t"/>
            <a:pathLst>
              <a:path extrusionOk="0" h="1273422" w="4132126">
                <a:moveTo>
                  <a:pt x="0" y="0"/>
                </a:moveTo>
                <a:lnTo>
                  <a:pt x="4132126" y="0"/>
                </a:lnTo>
                <a:lnTo>
                  <a:pt x="4132126" y="1273423"/>
                </a:lnTo>
                <a:lnTo>
                  <a:pt x="0" y="12734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2"/>
          <p:cNvSpPr/>
          <p:nvPr/>
        </p:nvSpPr>
        <p:spPr>
          <a:xfrm rot="-3281548">
            <a:off x="5875615" y="5058399"/>
            <a:ext cx="14296662" cy="254564"/>
          </a:xfrm>
          <a:custGeom>
            <a:rect b="b" l="l" r="r" t="t"/>
            <a:pathLst>
              <a:path extrusionOk="0" h="254564" w="14296662">
                <a:moveTo>
                  <a:pt x="0" y="0"/>
                </a:moveTo>
                <a:lnTo>
                  <a:pt x="14296662" y="0"/>
                </a:lnTo>
                <a:lnTo>
                  <a:pt x="14296662" y="254564"/>
                </a:lnTo>
                <a:lnTo>
                  <a:pt x="0" y="254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03583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2"/>
          <p:cNvSpPr/>
          <p:nvPr/>
        </p:nvSpPr>
        <p:spPr>
          <a:xfrm rot="-25342">
            <a:off x="8650069" y="-1342936"/>
            <a:ext cx="16013984" cy="17312567"/>
          </a:xfrm>
          <a:custGeom>
            <a:rect b="b" l="l" r="r" t="t"/>
            <a:pathLst>
              <a:path extrusionOk="0" h="2570126" w="2377346">
                <a:moveTo>
                  <a:pt x="1280437" y="0"/>
                </a:moveTo>
                <a:lnTo>
                  <a:pt x="2377347" y="788210"/>
                </a:lnTo>
                <a:lnTo>
                  <a:pt x="1096909" y="2570127"/>
                </a:lnTo>
                <a:lnTo>
                  <a:pt x="0" y="1781917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084" l="-54397" r="-9627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-17238" l="-4982" r="-1512" t="-2475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0" y="0"/>
            <a:ext cx="9439009" cy="10823110"/>
          </a:xfrm>
          <a:custGeom>
            <a:rect b="b" l="l" r="r" t="t"/>
            <a:pathLst>
              <a:path extrusionOk="0" h="10823110" w="9439009">
                <a:moveTo>
                  <a:pt x="0" y="0"/>
                </a:moveTo>
                <a:lnTo>
                  <a:pt x="9439009" y="0"/>
                </a:lnTo>
                <a:lnTo>
                  <a:pt x="9439009" y="10823110"/>
                </a:lnTo>
                <a:lnTo>
                  <a:pt x="0" y="10823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7908" r="-6790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-1354953" y="-893629"/>
            <a:ext cx="19642953" cy="1327461"/>
          </a:xfrm>
          <a:custGeom>
            <a:rect b="b" l="l" r="r" t="t"/>
            <a:pathLst>
              <a:path extrusionOk="0" h="1327461" w="19642953">
                <a:moveTo>
                  <a:pt x="0" y="0"/>
                </a:moveTo>
                <a:lnTo>
                  <a:pt x="19642953" y="0"/>
                </a:lnTo>
                <a:lnTo>
                  <a:pt x="19642953" y="1327461"/>
                </a:lnTo>
                <a:lnTo>
                  <a:pt x="0" y="1327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19617" l="0" r="-2918" t="-6212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oogle Shape;114;p3"/>
          <p:cNvGrpSpPr/>
          <p:nvPr/>
        </p:nvGrpSpPr>
        <p:grpSpPr>
          <a:xfrm>
            <a:off x="-9977" y="841414"/>
            <a:ext cx="9439010" cy="8604171"/>
            <a:chOff x="0" y="0"/>
            <a:chExt cx="12585346" cy="11472228"/>
          </a:xfrm>
        </p:grpSpPr>
        <p:sp>
          <p:nvSpPr>
            <p:cNvPr id="115" name="Google Shape;115;p3"/>
            <p:cNvSpPr/>
            <p:nvPr/>
          </p:nvSpPr>
          <p:spPr>
            <a:xfrm>
              <a:off x="6639064" y="1852806"/>
              <a:ext cx="5946282" cy="5946282"/>
            </a:xfrm>
            <a:custGeom>
              <a:rect b="b" l="l" r="r" t="t"/>
              <a:pathLst>
                <a:path extrusionOk="0" h="5946282" w="5946282">
                  <a:moveTo>
                    <a:pt x="0" y="0"/>
                  </a:moveTo>
                  <a:lnTo>
                    <a:pt x="5946281" y="0"/>
                  </a:lnTo>
                  <a:lnTo>
                    <a:pt x="5946281" y="5946282"/>
                  </a:lnTo>
                  <a:lnTo>
                    <a:pt x="0" y="59462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48400"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0" y="5205117"/>
              <a:ext cx="4382782" cy="6267111"/>
            </a:xfrm>
            <a:custGeom>
              <a:rect b="b" l="l" r="r" t="t"/>
              <a:pathLst>
                <a:path extrusionOk="0" h="6267111" w="4382782">
                  <a:moveTo>
                    <a:pt x="0" y="0"/>
                  </a:moveTo>
                  <a:lnTo>
                    <a:pt x="4382782" y="0"/>
                  </a:lnTo>
                  <a:lnTo>
                    <a:pt x="4382782" y="6267111"/>
                  </a:lnTo>
                  <a:lnTo>
                    <a:pt x="0" y="62671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51920"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38250" y="1971803"/>
              <a:ext cx="2990815" cy="6466627"/>
            </a:xfrm>
            <a:custGeom>
              <a:rect b="b" l="l" r="r" t="t"/>
              <a:pathLst>
                <a:path extrusionOk="0" h="6466627" w="2990815">
                  <a:moveTo>
                    <a:pt x="0" y="0"/>
                  </a:moveTo>
                  <a:lnTo>
                    <a:pt x="2990815" y="0"/>
                  </a:lnTo>
                  <a:lnTo>
                    <a:pt x="2990815" y="6466627"/>
                  </a:lnTo>
                  <a:lnTo>
                    <a:pt x="0" y="64666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 amt="51920"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 flipH="1" rot="10800000">
              <a:off x="4231605" y="0"/>
              <a:ext cx="3006487" cy="8429402"/>
            </a:xfrm>
            <a:custGeom>
              <a:rect b="b" l="l" r="r" t="t"/>
              <a:pathLst>
                <a:path extrusionOk="0" h="8429402" w="3006487">
                  <a:moveTo>
                    <a:pt x="0" y="8429402"/>
                  </a:moveTo>
                  <a:lnTo>
                    <a:pt x="3006487" y="8429402"/>
                  </a:lnTo>
                  <a:lnTo>
                    <a:pt x="3006487" y="0"/>
                  </a:lnTo>
                  <a:lnTo>
                    <a:pt x="0" y="0"/>
                  </a:lnTo>
                  <a:lnTo>
                    <a:pt x="0" y="8429402"/>
                  </a:lnTo>
                  <a:close/>
                </a:path>
              </a:pathLst>
            </a:custGeom>
            <a:blipFill rotWithShape="1">
              <a:blip r:embed="rId9">
                <a:alphaModFix amt="51920"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3"/>
          <p:cNvSpPr txBox="1"/>
          <p:nvPr/>
        </p:nvSpPr>
        <p:spPr>
          <a:xfrm>
            <a:off x="10034222" y="1027400"/>
            <a:ext cx="4267200" cy="12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61">
                <a:solidFill>
                  <a:srgbClr val="6E140A"/>
                </a:solidFill>
                <a:latin typeface="Roboto"/>
                <a:ea typeface="Roboto"/>
                <a:cs typeface="Roboto"/>
                <a:sym typeface="Roboto"/>
              </a:rPr>
              <a:t>Ementa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10034235" y="2661274"/>
            <a:ext cx="7935600" cy="6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1" marL="716723" marR="0" rtl="0" algn="l">
              <a:lnSpc>
                <a:spcPct val="150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4"/>
              <a:buFont typeface="Roboto"/>
              <a:buAutoNum type="arabicPeriod"/>
            </a:pPr>
            <a:r>
              <a:rPr b="0" i="0" lang="en-US" sz="2404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ALGUMAS LINHAS DISPONÍVEIS PARA CAPTAÇÃO DE RECURSOS;</a:t>
            </a:r>
            <a:endParaRPr/>
          </a:p>
          <a:p>
            <a:pPr indent="-457200" lvl="1" marL="716723" marR="0" rtl="0" algn="l">
              <a:lnSpc>
                <a:spcPct val="150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4"/>
              <a:buFont typeface="Roboto"/>
              <a:buAutoNum type="arabicPeriod"/>
            </a:pPr>
            <a:r>
              <a:rPr b="0" i="0" lang="en-US" sz="2404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COMO ACESSAR OS RECURSOS;</a:t>
            </a:r>
            <a:endParaRPr/>
          </a:p>
          <a:p>
            <a:pPr indent="-457200" lvl="1" marL="716723" marR="0" rtl="0" algn="l">
              <a:lnSpc>
                <a:spcPct val="150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4"/>
              <a:buFont typeface="Roboto"/>
              <a:buAutoNum type="arabicPeriod"/>
            </a:pPr>
            <a:r>
              <a:rPr b="0" i="0" lang="en-US" sz="2404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COMO PRODUZIR PROJETOS DE ENGENHARIA;</a:t>
            </a:r>
            <a:endParaRPr b="0" i="0" sz="2404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 lvl="1" marL="716723" marR="0" rtl="0" algn="l">
              <a:lnSpc>
                <a:spcPct val="150998"/>
              </a:lnSpc>
              <a:spcBef>
                <a:spcPts val="0"/>
              </a:spcBef>
              <a:spcAft>
                <a:spcPts val="0"/>
              </a:spcAft>
              <a:buSzPts val="2404"/>
              <a:buFont typeface="Roboto"/>
              <a:buAutoNum type="arabicPeriod"/>
            </a:pPr>
            <a:r>
              <a:rPr lang="en-US" sz="2404">
                <a:latin typeface="Roboto"/>
                <a:ea typeface="Roboto"/>
                <a:cs typeface="Roboto"/>
                <a:sym typeface="Roboto"/>
              </a:rPr>
              <a:t>COMO EXECUTAR OS RECURSOS CAPTADOS;</a:t>
            </a:r>
            <a:endParaRPr sz="2404">
              <a:latin typeface="Roboto"/>
              <a:ea typeface="Roboto"/>
              <a:cs typeface="Roboto"/>
              <a:sym typeface="Roboto"/>
            </a:endParaRPr>
          </a:p>
          <a:p>
            <a:pPr indent="-457200" lvl="1" marL="716723" marR="0" rtl="0" algn="l">
              <a:lnSpc>
                <a:spcPct val="150998"/>
              </a:lnSpc>
              <a:spcBef>
                <a:spcPts val="0"/>
              </a:spcBef>
              <a:spcAft>
                <a:spcPts val="0"/>
              </a:spcAft>
              <a:buSzPts val="2404"/>
              <a:buFont typeface="Roboto"/>
              <a:buAutoNum type="arabicPeriod"/>
            </a:pPr>
            <a:r>
              <a:rPr lang="en-US" sz="2404">
                <a:latin typeface="Roboto"/>
                <a:ea typeface="Roboto"/>
                <a:cs typeface="Roboto"/>
                <a:sym typeface="Roboto"/>
              </a:rPr>
              <a:t>EXEMPLOS DE INOVAÇÃO E CAPTAÇÃO DE RECURSOS;</a:t>
            </a:r>
            <a:endParaRPr sz="2404">
              <a:latin typeface="Roboto"/>
              <a:ea typeface="Roboto"/>
              <a:cs typeface="Roboto"/>
              <a:sym typeface="Roboto"/>
            </a:endParaRPr>
          </a:p>
          <a:p>
            <a:pPr indent="-457200" lvl="1" marL="716723" marR="0" rtl="0" algn="l">
              <a:lnSpc>
                <a:spcPct val="150998"/>
              </a:lnSpc>
              <a:spcBef>
                <a:spcPts val="0"/>
              </a:spcBef>
              <a:spcAft>
                <a:spcPts val="0"/>
              </a:spcAft>
              <a:buSzPts val="2404"/>
              <a:buFont typeface="Roboto"/>
              <a:buAutoNum type="arabicPeriod"/>
            </a:pPr>
            <a:r>
              <a:rPr lang="en-US" sz="2404">
                <a:latin typeface="Roboto"/>
                <a:ea typeface="Roboto"/>
                <a:cs typeface="Roboto"/>
                <a:sym typeface="Roboto"/>
              </a:rPr>
              <a:t>ENCERRAMENTO.</a:t>
            </a:r>
            <a:endParaRPr sz="2404">
              <a:latin typeface="Roboto"/>
              <a:ea typeface="Roboto"/>
              <a:cs typeface="Roboto"/>
              <a:sym typeface="Roboto"/>
            </a:endParaRPr>
          </a:p>
          <a:p>
            <a:pPr indent="0" lvl="1" marL="259523" marR="0" rtl="0" algn="l">
              <a:lnSpc>
                <a:spcPct val="15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4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  <a:p>
            <a:pPr indent="-106869" lvl="1" marL="519046" marR="0" rtl="0" algn="l">
              <a:lnSpc>
                <a:spcPct val="15099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4"/>
              <a:buFont typeface="Calibri"/>
              <a:buNone/>
            </a:pPr>
            <a:r>
              <a:t/>
            </a:r>
            <a:endParaRPr b="0" i="0" sz="2404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6869" lvl="1" marL="519046" marR="0" rtl="0" algn="l">
              <a:lnSpc>
                <a:spcPct val="15099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4"/>
              <a:buFont typeface="Calibri"/>
              <a:buNone/>
            </a:pPr>
            <a:r>
              <a:t/>
            </a:r>
            <a:endParaRPr b="0" i="0" sz="2404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06869" lvl="1" marL="519046" marR="0" rtl="0" algn="l">
              <a:lnSpc>
                <a:spcPct val="15099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4"/>
              <a:buFont typeface="Calibri"/>
              <a:buNone/>
            </a:pPr>
            <a:r>
              <a:t/>
            </a:r>
            <a:endParaRPr b="0" i="0" sz="2404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16673246" y="9412262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/>
          <p:nvPr/>
        </p:nvSpPr>
        <p:spPr>
          <a:xfrm>
            <a:off x="0" y="-189150"/>
            <a:ext cx="18288000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	1. ALGUMAS LINHAS DISPONÍVEIS PARA CAPTAÇÃO DE RECURSOS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482265" y="1250675"/>
            <a:ext cx="11746308" cy="5983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6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64">
                <a:solidFill>
                  <a:srgbClr val="1D1D1B"/>
                </a:solidFill>
                <a:latin typeface="Roboto"/>
                <a:ea typeface="Roboto"/>
                <a:cs typeface="Roboto"/>
                <a:sym typeface="Roboto"/>
              </a:rPr>
              <a:t>FINANCIAMENTOS</a:t>
            </a:r>
            <a:endParaRPr/>
          </a:p>
        </p:txBody>
      </p:sp>
      <p:sp>
        <p:nvSpPr>
          <p:cNvPr id="130" name="Google Shape;130;p4"/>
          <p:cNvSpPr txBox="1"/>
          <p:nvPr/>
        </p:nvSpPr>
        <p:spPr>
          <a:xfrm>
            <a:off x="2815067" y="2561494"/>
            <a:ext cx="12657866" cy="20670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29"/>
              <a:buFont typeface="Arial"/>
              <a:buChar char="•"/>
            </a:pPr>
            <a:r>
              <a:rPr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SFM - FOMENTO PARANÁ – PARANACIDADE;</a:t>
            </a:r>
            <a:endParaRPr/>
          </a:p>
          <a:p>
            <a:pPr indent="-4572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29"/>
              <a:buFont typeface="Arial"/>
              <a:buChar char="•"/>
            </a:pPr>
            <a:r>
              <a:rPr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FGTS - NOVO PAC – CAIXA ECONÔMICA FEDERAL;</a:t>
            </a:r>
            <a:endParaRPr/>
          </a:p>
          <a:p>
            <a:pPr indent="-4572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29"/>
              <a:buFont typeface="Arial"/>
              <a:buChar char="•"/>
            </a:pPr>
            <a:r>
              <a:rPr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FINISA – CAIXA ECONÔMICA FEDERAL;</a:t>
            </a:r>
            <a:endParaRPr/>
          </a:p>
          <a:p>
            <a:pPr indent="-4572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29"/>
              <a:buFont typeface="Arial"/>
              <a:buChar char="•"/>
            </a:pPr>
            <a:r>
              <a:rPr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BANCO REGIONAL DE DESENVOLVIMENTO DO EXTREMO SUL</a:t>
            </a:r>
            <a:endParaRPr/>
          </a:p>
        </p:txBody>
      </p:sp>
      <p:sp>
        <p:nvSpPr>
          <p:cNvPr id="131" name="Google Shape;131;p4"/>
          <p:cNvSpPr txBox="1"/>
          <p:nvPr/>
        </p:nvSpPr>
        <p:spPr>
          <a:xfrm>
            <a:off x="482275" y="5731975"/>
            <a:ext cx="164859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6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64">
                <a:solidFill>
                  <a:srgbClr val="1D1D1B"/>
                </a:solidFill>
                <a:latin typeface="Roboto"/>
                <a:ea typeface="Roboto"/>
                <a:cs typeface="Roboto"/>
                <a:sym typeface="Roboto"/>
              </a:rPr>
              <a:t>TRANSFERÊNCIAS VOLUNTÁRIAS (fundo perdido)</a:t>
            </a:r>
            <a:endParaRPr/>
          </a:p>
        </p:txBody>
      </p:sp>
      <p:sp>
        <p:nvSpPr>
          <p:cNvPr id="132" name="Google Shape;132;p4"/>
          <p:cNvSpPr txBox="1"/>
          <p:nvPr/>
        </p:nvSpPr>
        <p:spPr>
          <a:xfrm>
            <a:off x="2254087" y="6919902"/>
            <a:ext cx="14200928" cy="15415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37"/>
              <a:buFont typeface="Arial"/>
              <a:buChar char="•"/>
            </a:pPr>
            <a:r>
              <a:rPr lang="en-US" sz="2937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ORÇAMENTO GERAL DA UNIÃO - OGU;</a:t>
            </a:r>
            <a:endParaRPr/>
          </a:p>
          <a:p>
            <a:pPr indent="-457200" lvl="0" marL="45720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37"/>
              <a:buFont typeface="Arial"/>
              <a:buChar char="•"/>
            </a:pPr>
            <a:r>
              <a:rPr lang="en-US" sz="2937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ORÇAMENTO DO ESTADO DO PARANÁ;</a:t>
            </a:r>
            <a:endParaRPr/>
          </a:p>
          <a:p>
            <a:pPr indent="-457200" lvl="0" marL="45720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37"/>
              <a:buFont typeface="Arial"/>
              <a:buChar char="•"/>
            </a:pPr>
            <a:r>
              <a:rPr lang="en-US" sz="2937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CONVÊNIOS, EX: SANEPAR, ITAIPU.</a:t>
            </a:r>
            <a:endParaRPr/>
          </a:p>
        </p:txBody>
      </p:sp>
      <p:sp>
        <p:nvSpPr>
          <p:cNvPr id="133" name="Google Shape;133;p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/>
          <p:nvPr/>
        </p:nvSpPr>
        <p:spPr>
          <a:xfrm>
            <a:off x="0" y="-189150"/>
            <a:ext cx="18288000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	1. ALGUMAS LINHAS DISPONÍVEIS PARA CAPTAÇÃO DE RECURSOS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482265" y="1250675"/>
            <a:ext cx="11746308" cy="5983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6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64">
                <a:solidFill>
                  <a:srgbClr val="1D1D1B"/>
                </a:solidFill>
                <a:latin typeface="Roboto"/>
                <a:ea typeface="Roboto"/>
                <a:cs typeface="Roboto"/>
                <a:sym typeface="Roboto"/>
              </a:rPr>
              <a:t>PARCERIA PÚBLICO PRIVADA</a:t>
            </a:r>
            <a:endParaRPr/>
          </a:p>
        </p:txBody>
      </p:sp>
      <p:sp>
        <p:nvSpPr>
          <p:cNvPr id="141" name="Google Shape;141;p5"/>
          <p:cNvSpPr txBox="1"/>
          <p:nvPr/>
        </p:nvSpPr>
        <p:spPr>
          <a:xfrm>
            <a:off x="2815067" y="2561494"/>
            <a:ext cx="12657866" cy="1015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29"/>
              <a:buFont typeface="Arial"/>
              <a:buChar char="•"/>
            </a:pPr>
            <a:r>
              <a:rPr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MODELO DE NEGÓCIO CONJUNTO COM AS EMPRESAS PRIVADAS (PAGAMENTO NO TEMPO)</a:t>
            </a:r>
            <a:endParaRPr/>
          </a:p>
        </p:txBody>
      </p:sp>
      <p:sp>
        <p:nvSpPr>
          <p:cNvPr id="142" name="Google Shape;142;p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d51572e65c_0_50"/>
          <p:cNvSpPr/>
          <p:nvPr/>
        </p:nvSpPr>
        <p:spPr>
          <a:xfrm>
            <a:off x="0" y="-189150"/>
            <a:ext cx="18288147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	1. ALGUMAS LINHAS DISPONÍVEIS PARA CAPTAÇÃO DE RECURSOS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3d51572e65c_0_50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3d51572e65c_0_50"/>
          <p:cNvSpPr txBox="1"/>
          <p:nvPr/>
        </p:nvSpPr>
        <p:spPr>
          <a:xfrm>
            <a:off x="2041075" y="4968400"/>
            <a:ext cx="14489400" cy="18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1D1D1B"/>
                </a:solidFill>
                <a:latin typeface="Roboto"/>
                <a:ea typeface="Roboto"/>
                <a:cs typeface="Roboto"/>
                <a:sym typeface="Roboto"/>
              </a:rPr>
              <a:t>Ao captar recursos de outras fontes, desonera-se a fonte livre, permitindo sua aplicação em outros projetos/demandas/serviços de aplicação imediata ou em demandas sazonais.</a:t>
            </a:r>
            <a:endParaRPr sz="1300"/>
          </a:p>
        </p:txBody>
      </p:sp>
      <p:sp>
        <p:nvSpPr>
          <p:cNvPr id="150" name="Google Shape;150;g3d51572e65c_0_50"/>
          <p:cNvSpPr txBox="1"/>
          <p:nvPr/>
        </p:nvSpPr>
        <p:spPr>
          <a:xfrm>
            <a:off x="1899375" y="2175325"/>
            <a:ext cx="14489400" cy="1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OBRAS DE ENGENHARIA GERALMENTE IMPLICAM NA MOVIMENTAÇÃO DE GRANDES MONTANTES FINANCEIROS QUANDO COMPARADOS ÀS RECEITAS DOS MUNICÍPIOS.</a:t>
            </a:r>
            <a:endParaRPr sz="1100">
              <a:solidFill>
                <a:srgbClr val="0000FF"/>
              </a:solidFill>
            </a:endParaRPr>
          </a:p>
        </p:txBody>
      </p:sp>
      <p:sp>
        <p:nvSpPr>
          <p:cNvPr id="151" name="Google Shape;151;g3d51572e65c_0_5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-17238" l="-4982" r="-1512" t="-2475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0" y="-189150"/>
            <a:ext cx="18709102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2. COMO ACESSAR OS RECURSOS</a:t>
            </a:r>
            <a:endParaRPr/>
          </a:p>
        </p:txBody>
      </p:sp>
      <p:sp>
        <p:nvSpPr>
          <p:cNvPr id="158" name="Google Shape;158;p6"/>
          <p:cNvSpPr/>
          <p:nvPr/>
        </p:nvSpPr>
        <p:spPr>
          <a:xfrm>
            <a:off x="2058449" y="1498859"/>
            <a:ext cx="14171103" cy="7289282"/>
          </a:xfrm>
          <a:custGeom>
            <a:rect b="b" l="l" r="r" t="t"/>
            <a:pathLst>
              <a:path extrusionOk="0" h="1919811" w="3732307">
                <a:moveTo>
                  <a:pt x="27862" y="0"/>
                </a:moveTo>
                <a:lnTo>
                  <a:pt x="3704445" y="0"/>
                </a:lnTo>
                <a:cubicBezTo>
                  <a:pt x="3719833" y="0"/>
                  <a:pt x="3732307" y="12474"/>
                  <a:pt x="3732307" y="27862"/>
                </a:cubicBezTo>
                <a:lnTo>
                  <a:pt x="3732307" y="1891949"/>
                </a:lnTo>
                <a:cubicBezTo>
                  <a:pt x="3732307" y="1907337"/>
                  <a:pt x="3719833" y="1919811"/>
                  <a:pt x="3704445" y="1919811"/>
                </a:cubicBezTo>
                <a:lnTo>
                  <a:pt x="27862" y="1919811"/>
                </a:lnTo>
                <a:cubicBezTo>
                  <a:pt x="12474" y="1919811"/>
                  <a:pt x="0" y="1907337"/>
                  <a:pt x="0" y="1891949"/>
                </a:cubicBezTo>
                <a:lnTo>
                  <a:pt x="0" y="27862"/>
                </a:lnTo>
                <a:cubicBezTo>
                  <a:pt x="0" y="12474"/>
                  <a:pt x="12474" y="0"/>
                  <a:pt x="27862" y="0"/>
                </a:cubicBezTo>
                <a:close/>
              </a:path>
            </a:pathLst>
          </a:custGeom>
          <a:gradFill>
            <a:gsLst>
              <a:gs pos="0">
                <a:srgbClr val="6E140A"/>
              </a:gs>
              <a:gs pos="100000">
                <a:srgbClr val="B28A4C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APRESENTAÇÃO DE: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PROJETOS DE ENGENHARIA E ARQUITETURA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ATENÇÃO: NÃO EXISTE “PROJETINHO”!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TODOS OS PROJETOS DE ENGENHARIA E ARQUITETURA SEGUEM UM ROTEIRO MÍNIMO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 TEM AS SUAS RESPONSABILIDADES BEM DEFINIDAS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*PROJETO BÁSICO LEI 14.133/2021, ART. 6º INCISO XXV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*PROJETO BÁSICO IBRAOP - OT - IBR 001/2006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d51572e65c_0_7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-17231" l="-4979" r="-1510" t="-2476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3d51572e65c_0_70"/>
          <p:cNvSpPr/>
          <p:nvPr/>
        </p:nvSpPr>
        <p:spPr>
          <a:xfrm>
            <a:off x="0" y="-189150"/>
            <a:ext cx="18709102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2. COMO ACESSAR OS RECURSOS</a:t>
            </a:r>
            <a:endParaRPr/>
          </a:p>
        </p:txBody>
      </p:sp>
      <p:sp>
        <p:nvSpPr>
          <p:cNvPr id="167" name="Google Shape;167;g3d51572e65c_0_70"/>
          <p:cNvSpPr/>
          <p:nvPr/>
        </p:nvSpPr>
        <p:spPr>
          <a:xfrm>
            <a:off x="2058449" y="1498859"/>
            <a:ext cx="14171196" cy="7289330"/>
          </a:xfrm>
          <a:custGeom>
            <a:rect b="b" l="l" r="r" t="t"/>
            <a:pathLst>
              <a:path extrusionOk="0" h="1919811" w="3732307">
                <a:moveTo>
                  <a:pt x="27862" y="0"/>
                </a:moveTo>
                <a:lnTo>
                  <a:pt x="3704445" y="0"/>
                </a:lnTo>
                <a:cubicBezTo>
                  <a:pt x="3719833" y="0"/>
                  <a:pt x="3732307" y="12474"/>
                  <a:pt x="3732307" y="27862"/>
                </a:cubicBezTo>
                <a:lnTo>
                  <a:pt x="3732307" y="1891949"/>
                </a:lnTo>
                <a:cubicBezTo>
                  <a:pt x="3732307" y="1907337"/>
                  <a:pt x="3719833" y="1919811"/>
                  <a:pt x="3704445" y="1919811"/>
                </a:cubicBezTo>
                <a:lnTo>
                  <a:pt x="27862" y="1919811"/>
                </a:lnTo>
                <a:cubicBezTo>
                  <a:pt x="12474" y="1919811"/>
                  <a:pt x="0" y="1907337"/>
                  <a:pt x="0" y="1891949"/>
                </a:cubicBezTo>
                <a:lnTo>
                  <a:pt x="0" y="27862"/>
                </a:lnTo>
                <a:cubicBezTo>
                  <a:pt x="0" y="12474"/>
                  <a:pt x="12474" y="0"/>
                  <a:pt x="27862" y="0"/>
                </a:cubicBezTo>
                <a:close/>
              </a:path>
            </a:pathLst>
          </a:custGeom>
          <a:gradFill>
            <a:gsLst>
              <a:gs pos="0">
                <a:srgbClr val="6E140A"/>
              </a:gs>
              <a:gs pos="100000">
                <a:srgbClr val="B28A4C"/>
              </a:gs>
            </a:gsLst>
            <a:lin ang="2700006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PROJETOS DEVEM CONTER TODAS AS PEÇAS NECESSÁRIAS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 DEVE SER BEM </a:t>
            </a:r>
            <a:r>
              <a:rPr b="1" lang="en-US" sz="4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APRESENTADO</a:t>
            </a:r>
            <a:r>
              <a:rPr b="1" lang="en-US" sz="4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!!!</a:t>
            </a:r>
            <a:endParaRPr b="1" sz="40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quanto melhor a apresentação mais rápida será a análise e maior confiança passará ao analista!</a:t>
            </a:r>
            <a:endParaRPr sz="3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ORÇAMENTO PRECISO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*PRECISÃO DO ORÇAMENTO DE OBRAS PÚBLICAS IBRAOP - OT - IBR 004/2012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3d51572e65c_0_70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3d51572e65c_0_7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/>
          <p:nvPr/>
        </p:nvSpPr>
        <p:spPr>
          <a:xfrm>
            <a:off x="0" y="-189150"/>
            <a:ext cx="18288000" cy="680574"/>
          </a:xfrm>
          <a:custGeom>
            <a:rect b="b" l="l" r="r" t="t"/>
            <a:pathLst>
              <a:path extrusionOk="0" h="680574" w="18709102">
                <a:moveTo>
                  <a:pt x="0" y="0"/>
                </a:moveTo>
                <a:lnTo>
                  <a:pt x="18709102" y="0"/>
                </a:lnTo>
                <a:lnTo>
                  <a:pt x="18709102" y="680574"/>
                </a:lnTo>
                <a:lnTo>
                  <a:pt x="0" y="68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59523" marR="0" rtl="0" algn="l">
              <a:lnSpc>
                <a:spcPct val="100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 COMO PRODUZIR PROJETOS DE ENGENHARIA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287421" y="9455230"/>
            <a:ext cx="1482558" cy="733673"/>
          </a:xfrm>
          <a:custGeom>
            <a:rect b="b" l="l" r="r" t="t"/>
            <a:pathLst>
              <a:path extrusionOk="0" h="733673" w="1482558">
                <a:moveTo>
                  <a:pt x="0" y="0"/>
                </a:moveTo>
                <a:lnTo>
                  <a:pt x="1482558" y="0"/>
                </a:lnTo>
                <a:lnTo>
                  <a:pt x="1482558" y="733673"/>
                </a:lnTo>
                <a:lnTo>
                  <a:pt x="0" y="733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 txBox="1"/>
          <p:nvPr/>
        </p:nvSpPr>
        <p:spPr>
          <a:xfrm>
            <a:off x="482265" y="1250675"/>
            <a:ext cx="11746308" cy="5983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6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64">
                <a:solidFill>
                  <a:srgbClr val="1D1D1B"/>
                </a:solidFill>
                <a:latin typeface="Roboto"/>
                <a:ea typeface="Roboto"/>
                <a:cs typeface="Roboto"/>
                <a:sym typeface="Roboto"/>
              </a:rPr>
              <a:t>EQUIPE PRÓPRIA</a:t>
            </a:r>
            <a:endParaRPr/>
          </a:p>
        </p:txBody>
      </p:sp>
      <p:sp>
        <p:nvSpPr>
          <p:cNvPr id="177" name="Google Shape;177;p7"/>
          <p:cNvSpPr txBox="1"/>
          <p:nvPr/>
        </p:nvSpPr>
        <p:spPr>
          <a:xfrm>
            <a:off x="2815067" y="2119831"/>
            <a:ext cx="12657900" cy="17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29"/>
              <a:buFont typeface="Arial"/>
              <a:buChar char="•"/>
            </a:pPr>
            <a:r>
              <a:rPr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Topografia e ensaios elaborados por equipe própria ou contratados;</a:t>
            </a:r>
            <a:endParaRPr/>
          </a:p>
          <a:p>
            <a:pPr indent="-4572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29"/>
              <a:buFont typeface="Arial"/>
              <a:buChar char="•"/>
            </a:pPr>
            <a:r>
              <a:rPr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Estudo preliminares elaborados pela equipe municipal;</a:t>
            </a:r>
            <a:endParaRPr/>
          </a:p>
          <a:p>
            <a:pPr indent="-4572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29"/>
              <a:buFont typeface="Arial"/>
              <a:buChar char="•"/>
            </a:pPr>
            <a:r>
              <a:rPr b="1"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Produção </a:t>
            </a:r>
            <a:r>
              <a:rPr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dos projetos e orçamentos pela equipe municipal.</a:t>
            </a:r>
            <a:endParaRPr/>
          </a:p>
        </p:txBody>
      </p:sp>
      <p:sp>
        <p:nvSpPr>
          <p:cNvPr id="178" name="Google Shape;178;p7"/>
          <p:cNvSpPr txBox="1"/>
          <p:nvPr/>
        </p:nvSpPr>
        <p:spPr>
          <a:xfrm>
            <a:off x="482265" y="4527610"/>
            <a:ext cx="15672135" cy="5983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6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64">
                <a:solidFill>
                  <a:srgbClr val="1D1D1B"/>
                </a:solidFill>
                <a:latin typeface="Roboto"/>
                <a:ea typeface="Roboto"/>
                <a:cs typeface="Roboto"/>
                <a:sym typeface="Roboto"/>
              </a:rPr>
              <a:t>CONTRATAÇÃO DE PROJETOS DE ENGENHARIA</a:t>
            </a:r>
            <a:endParaRPr/>
          </a:p>
        </p:txBody>
      </p:sp>
      <p:sp>
        <p:nvSpPr>
          <p:cNvPr id="179" name="Google Shape;179;p7"/>
          <p:cNvSpPr txBox="1"/>
          <p:nvPr/>
        </p:nvSpPr>
        <p:spPr>
          <a:xfrm>
            <a:off x="3048000" y="5502816"/>
            <a:ext cx="12657900" cy="17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4592" lvl="0" marL="45720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29"/>
              <a:buChar char="•"/>
            </a:pPr>
            <a:r>
              <a:rPr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Topografia e ensaios elaborados por equipe própria ou contratados;</a:t>
            </a:r>
            <a:endParaRPr sz="2929">
              <a:solidFill>
                <a:srgbClr val="1D1D1B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4572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29"/>
              <a:buFont typeface="Arial"/>
              <a:buChar char="•"/>
            </a:pPr>
            <a:r>
              <a:rPr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Estudos preliminares elaborados pela equipe municipal ou contratados;</a:t>
            </a:r>
            <a:endParaRPr/>
          </a:p>
          <a:p>
            <a:pPr indent="-457200" lvl="0" marL="45720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929"/>
              <a:buFont typeface="Arial"/>
              <a:buChar char="•"/>
            </a:pPr>
            <a:r>
              <a:rPr b="1"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Fiscalização</a:t>
            </a:r>
            <a:r>
              <a:rPr lang="en-US" sz="2929">
                <a:solidFill>
                  <a:srgbClr val="1D1D1B"/>
                </a:solidFill>
                <a:latin typeface="IBM Plex Sans"/>
                <a:ea typeface="IBM Plex Sans"/>
                <a:cs typeface="IBM Plex Sans"/>
                <a:sym typeface="IBM Plex Sans"/>
              </a:rPr>
              <a:t> dos projetos e orçamentos pela equipe municipal.</a:t>
            </a:r>
            <a:endParaRPr/>
          </a:p>
        </p:txBody>
      </p:sp>
      <p:sp>
        <p:nvSpPr>
          <p:cNvPr id="180" name="Google Shape;180;p7"/>
          <p:cNvSpPr txBox="1"/>
          <p:nvPr/>
        </p:nvSpPr>
        <p:spPr>
          <a:xfrm>
            <a:off x="485677" y="7867984"/>
            <a:ext cx="15672135" cy="548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Interface com os órgãos financiadores através da equipe técnica municipal!</a:t>
            </a:r>
            <a:endParaRPr/>
          </a:p>
        </p:txBody>
      </p:sp>
      <p:sp>
        <p:nvSpPr>
          <p:cNvPr id="181" name="Google Shape;181;p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